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0" r:id="rId4"/>
  </p:sldIdLst>
  <p:sldSz cx="10083800" cy="7588250"/>
  <p:notesSz cx="10083800" cy="7588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504" y="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70388" cy="381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11825" y="0"/>
            <a:ext cx="4370388" cy="381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619D6-8C96-4E50-96C6-8277E85B10A9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0100" y="949325"/>
            <a:ext cx="3403600" cy="2560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8063" y="3651250"/>
            <a:ext cx="8067675" cy="29892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207250"/>
            <a:ext cx="4370388" cy="381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11825" y="7207250"/>
            <a:ext cx="4370388" cy="381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1569A2-403F-4132-8492-8CC51BE1A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7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569A2-403F-4132-8492-8CC51BE1A0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27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569A2-403F-4132-8492-8CC51BE1A0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61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78211" cy="75834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999601" y="539749"/>
            <a:ext cx="539750" cy="539750"/>
          </a:xfrm>
          <a:custGeom>
            <a:avLst/>
            <a:gdLst/>
            <a:ahLst/>
            <a:cxnLst/>
            <a:rect l="l" t="t" r="r" b="b"/>
            <a:pathLst>
              <a:path w="539750" h="539750">
                <a:moveTo>
                  <a:pt x="539750" y="0"/>
                </a:moveTo>
                <a:lnTo>
                  <a:pt x="0" y="0"/>
                </a:lnTo>
                <a:lnTo>
                  <a:pt x="0" y="539750"/>
                </a:lnTo>
                <a:lnTo>
                  <a:pt x="539750" y="539750"/>
                </a:lnTo>
                <a:lnTo>
                  <a:pt x="539750" y="464184"/>
                </a:lnTo>
                <a:lnTo>
                  <a:pt x="75565" y="464184"/>
                </a:lnTo>
                <a:lnTo>
                  <a:pt x="75565" y="75565"/>
                </a:lnTo>
                <a:lnTo>
                  <a:pt x="539750" y="75565"/>
                </a:lnTo>
                <a:lnTo>
                  <a:pt x="539750" y="0"/>
                </a:lnTo>
                <a:close/>
              </a:path>
              <a:path w="539750" h="539750">
                <a:moveTo>
                  <a:pt x="539750" y="75565"/>
                </a:moveTo>
                <a:lnTo>
                  <a:pt x="464057" y="75565"/>
                </a:lnTo>
                <a:lnTo>
                  <a:pt x="464057" y="464184"/>
                </a:lnTo>
                <a:lnTo>
                  <a:pt x="539750" y="464184"/>
                </a:lnTo>
                <a:lnTo>
                  <a:pt x="539750" y="75565"/>
                </a:lnTo>
                <a:close/>
              </a:path>
              <a:path w="539750" h="539750">
                <a:moveTo>
                  <a:pt x="421004" y="129540"/>
                </a:moveTo>
                <a:lnTo>
                  <a:pt x="323850" y="129540"/>
                </a:lnTo>
                <a:lnTo>
                  <a:pt x="118618" y="410209"/>
                </a:lnTo>
                <a:lnTo>
                  <a:pt x="215773" y="410209"/>
                </a:lnTo>
                <a:lnTo>
                  <a:pt x="421004" y="1295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11402" y="2513202"/>
            <a:ext cx="7460995" cy="513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49420"/>
            <a:ext cx="7058660" cy="1897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17A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075"/>
              </a:lnSpc>
              <a:spcBef>
                <a:spcPts val="15"/>
              </a:spcBef>
            </a:pPr>
            <a:r>
              <a:rPr spc="-5" dirty="0"/>
              <a:t>Deutsche</a:t>
            </a:r>
            <a:r>
              <a:rPr spc="-50" dirty="0"/>
              <a:t> </a:t>
            </a:r>
            <a:r>
              <a:rPr spc="-5" dirty="0"/>
              <a:t>Bank</a:t>
            </a:r>
          </a:p>
          <a:p>
            <a:pPr marL="12700">
              <a:lnSpc>
                <a:spcPts val="1075"/>
              </a:lnSpc>
            </a:pPr>
            <a:r>
              <a:rPr spc="-5" dirty="0">
                <a:solidFill>
                  <a:srgbClr val="0092D0"/>
                </a:solidFill>
              </a:rPr>
              <a:t>Private </a:t>
            </a:r>
            <a:r>
              <a:rPr dirty="0">
                <a:solidFill>
                  <a:srgbClr val="0092D0"/>
                </a:solidFill>
              </a:rPr>
              <a:t>&amp; </a:t>
            </a:r>
            <a:r>
              <a:rPr spc="-5" dirty="0">
                <a:solidFill>
                  <a:srgbClr val="0092D0"/>
                </a:solidFill>
              </a:rPr>
              <a:t>Commercial</a:t>
            </a:r>
            <a:r>
              <a:rPr spc="-30" dirty="0">
                <a:solidFill>
                  <a:srgbClr val="0092D0"/>
                </a:solidFill>
              </a:rPr>
              <a:t> </a:t>
            </a:r>
            <a:r>
              <a:rPr spc="-5" dirty="0">
                <a:solidFill>
                  <a:srgbClr val="0092D0"/>
                </a:solidFill>
              </a:rPr>
              <a:t>Clients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18319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17A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075"/>
              </a:lnSpc>
              <a:spcBef>
                <a:spcPts val="15"/>
              </a:spcBef>
            </a:pPr>
            <a:r>
              <a:rPr spc="-5" dirty="0"/>
              <a:t>Deutsche</a:t>
            </a:r>
            <a:r>
              <a:rPr spc="-50" dirty="0"/>
              <a:t> </a:t>
            </a:r>
            <a:r>
              <a:rPr spc="-5" dirty="0"/>
              <a:t>Bank</a:t>
            </a:r>
          </a:p>
          <a:p>
            <a:pPr marL="12700">
              <a:lnSpc>
                <a:spcPts val="1075"/>
              </a:lnSpc>
            </a:pPr>
            <a:r>
              <a:rPr spc="-5" dirty="0">
                <a:solidFill>
                  <a:srgbClr val="0092D0"/>
                </a:solidFill>
              </a:rPr>
              <a:t>Private </a:t>
            </a:r>
            <a:r>
              <a:rPr dirty="0">
                <a:solidFill>
                  <a:srgbClr val="0092D0"/>
                </a:solidFill>
              </a:rPr>
              <a:t>&amp; </a:t>
            </a:r>
            <a:r>
              <a:rPr spc="-5" dirty="0">
                <a:solidFill>
                  <a:srgbClr val="0092D0"/>
                </a:solidFill>
              </a:rPr>
              <a:t>Commercial</a:t>
            </a:r>
            <a:r>
              <a:rPr spc="-30" dirty="0">
                <a:solidFill>
                  <a:srgbClr val="0092D0"/>
                </a:solidFill>
              </a:rPr>
              <a:t> </a:t>
            </a:r>
            <a:r>
              <a:rPr spc="-5" dirty="0">
                <a:solidFill>
                  <a:srgbClr val="0092D0"/>
                </a:solidFill>
              </a:rPr>
              <a:t>Clients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18319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45297"/>
            <a:ext cx="4386453" cy="5008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7" y="1745297"/>
            <a:ext cx="4386453" cy="5008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17A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075"/>
              </a:lnSpc>
              <a:spcBef>
                <a:spcPts val="15"/>
              </a:spcBef>
            </a:pPr>
            <a:r>
              <a:rPr spc="-5" dirty="0"/>
              <a:t>Deutsche</a:t>
            </a:r>
            <a:r>
              <a:rPr spc="-50" dirty="0"/>
              <a:t> </a:t>
            </a:r>
            <a:r>
              <a:rPr spc="-5" dirty="0"/>
              <a:t>Bank</a:t>
            </a:r>
          </a:p>
          <a:p>
            <a:pPr marL="12700">
              <a:lnSpc>
                <a:spcPts val="1075"/>
              </a:lnSpc>
            </a:pPr>
            <a:r>
              <a:rPr spc="-5" dirty="0">
                <a:solidFill>
                  <a:srgbClr val="0092D0"/>
                </a:solidFill>
              </a:rPr>
              <a:t>Private </a:t>
            </a:r>
            <a:r>
              <a:rPr dirty="0">
                <a:solidFill>
                  <a:srgbClr val="0092D0"/>
                </a:solidFill>
              </a:rPr>
              <a:t>&amp; </a:t>
            </a:r>
            <a:r>
              <a:rPr spc="-5" dirty="0">
                <a:solidFill>
                  <a:srgbClr val="0092D0"/>
                </a:solidFill>
              </a:rPr>
              <a:t>Commercial</a:t>
            </a:r>
            <a:r>
              <a:rPr spc="-30" dirty="0">
                <a:solidFill>
                  <a:srgbClr val="0092D0"/>
                </a:solidFill>
              </a:rPr>
              <a:t> </a:t>
            </a:r>
            <a:r>
              <a:rPr spc="-5" dirty="0">
                <a:solidFill>
                  <a:srgbClr val="0092D0"/>
                </a:solidFill>
              </a:rPr>
              <a:t>Clients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18319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17A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075"/>
              </a:lnSpc>
              <a:spcBef>
                <a:spcPts val="15"/>
              </a:spcBef>
            </a:pPr>
            <a:r>
              <a:rPr spc="-5" dirty="0"/>
              <a:t>Deutsche</a:t>
            </a:r>
            <a:r>
              <a:rPr spc="-50" dirty="0"/>
              <a:t> </a:t>
            </a:r>
            <a:r>
              <a:rPr spc="-5" dirty="0"/>
              <a:t>Bank</a:t>
            </a:r>
          </a:p>
          <a:p>
            <a:pPr marL="12700">
              <a:lnSpc>
                <a:spcPts val="1075"/>
              </a:lnSpc>
            </a:pPr>
            <a:r>
              <a:rPr spc="-5" dirty="0">
                <a:solidFill>
                  <a:srgbClr val="0092D0"/>
                </a:solidFill>
              </a:rPr>
              <a:t>Private </a:t>
            </a:r>
            <a:r>
              <a:rPr dirty="0">
                <a:solidFill>
                  <a:srgbClr val="0092D0"/>
                </a:solidFill>
              </a:rPr>
              <a:t>&amp; </a:t>
            </a:r>
            <a:r>
              <a:rPr spc="-5" dirty="0">
                <a:solidFill>
                  <a:srgbClr val="0092D0"/>
                </a:solidFill>
              </a:rPr>
              <a:t>Commercial</a:t>
            </a:r>
            <a:r>
              <a:rPr spc="-30" dirty="0">
                <a:solidFill>
                  <a:srgbClr val="0092D0"/>
                </a:solidFill>
              </a:rPr>
              <a:t> </a:t>
            </a:r>
            <a:r>
              <a:rPr spc="-5" dirty="0">
                <a:solidFill>
                  <a:srgbClr val="0092D0"/>
                </a:solidFill>
              </a:rPr>
              <a:t>Clients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17A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075"/>
              </a:lnSpc>
              <a:spcBef>
                <a:spcPts val="15"/>
              </a:spcBef>
            </a:pPr>
            <a:r>
              <a:rPr spc="-5" dirty="0"/>
              <a:t>Deutsche</a:t>
            </a:r>
            <a:r>
              <a:rPr spc="-50" dirty="0"/>
              <a:t> </a:t>
            </a:r>
            <a:r>
              <a:rPr spc="-5" dirty="0"/>
              <a:t>Bank</a:t>
            </a:r>
          </a:p>
          <a:p>
            <a:pPr marL="12700">
              <a:lnSpc>
                <a:spcPts val="1075"/>
              </a:lnSpc>
            </a:pPr>
            <a:r>
              <a:rPr spc="-5" dirty="0">
                <a:solidFill>
                  <a:srgbClr val="0092D0"/>
                </a:solidFill>
              </a:rPr>
              <a:t>Private </a:t>
            </a:r>
            <a:r>
              <a:rPr dirty="0">
                <a:solidFill>
                  <a:srgbClr val="0092D0"/>
                </a:solidFill>
              </a:rPr>
              <a:t>&amp; </a:t>
            </a:r>
            <a:r>
              <a:rPr spc="-5" dirty="0">
                <a:solidFill>
                  <a:srgbClr val="0092D0"/>
                </a:solidFill>
              </a:rPr>
              <a:t>Commercial</a:t>
            </a:r>
            <a:r>
              <a:rPr spc="-30" dirty="0">
                <a:solidFill>
                  <a:srgbClr val="0092D0"/>
                </a:solidFill>
              </a:rPr>
              <a:t> </a:t>
            </a:r>
            <a:r>
              <a:rPr spc="-5" dirty="0">
                <a:solidFill>
                  <a:srgbClr val="0092D0"/>
                </a:solidFill>
              </a:rPr>
              <a:t>Clients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39750" y="7042150"/>
            <a:ext cx="8999855" cy="0"/>
          </a:xfrm>
          <a:custGeom>
            <a:avLst/>
            <a:gdLst/>
            <a:ahLst/>
            <a:cxnLst/>
            <a:rect l="l" t="t" r="r" b="b"/>
            <a:pathLst>
              <a:path w="8999855">
                <a:moveTo>
                  <a:pt x="89996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8295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999601" y="539749"/>
            <a:ext cx="539750" cy="539750"/>
          </a:xfrm>
          <a:custGeom>
            <a:avLst/>
            <a:gdLst/>
            <a:ahLst/>
            <a:cxnLst/>
            <a:rect l="l" t="t" r="r" b="b"/>
            <a:pathLst>
              <a:path w="539750" h="539750">
                <a:moveTo>
                  <a:pt x="539750" y="0"/>
                </a:moveTo>
                <a:lnTo>
                  <a:pt x="0" y="0"/>
                </a:lnTo>
                <a:lnTo>
                  <a:pt x="0" y="539750"/>
                </a:lnTo>
                <a:lnTo>
                  <a:pt x="539750" y="539750"/>
                </a:lnTo>
                <a:lnTo>
                  <a:pt x="539750" y="464184"/>
                </a:lnTo>
                <a:lnTo>
                  <a:pt x="75565" y="464184"/>
                </a:lnTo>
                <a:lnTo>
                  <a:pt x="75565" y="75565"/>
                </a:lnTo>
                <a:lnTo>
                  <a:pt x="539750" y="75565"/>
                </a:lnTo>
                <a:lnTo>
                  <a:pt x="539750" y="0"/>
                </a:lnTo>
                <a:close/>
              </a:path>
              <a:path w="539750" h="539750">
                <a:moveTo>
                  <a:pt x="539750" y="75565"/>
                </a:moveTo>
                <a:lnTo>
                  <a:pt x="464057" y="75565"/>
                </a:lnTo>
                <a:lnTo>
                  <a:pt x="464057" y="464184"/>
                </a:lnTo>
                <a:lnTo>
                  <a:pt x="539750" y="464184"/>
                </a:lnTo>
                <a:lnTo>
                  <a:pt x="539750" y="75565"/>
                </a:lnTo>
                <a:close/>
              </a:path>
              <a:path w="539750" h="539750">
                <a:moveTo>
                  <a:pt x="421004" y="129540"/>
                </a:moveTo>
                <a:lnTo>
                  <a:pt x="323850" y="129540"/>
                </a:lnTo>
                <a:lnTo>
                  <a:pt x="118618" y="410209"/>
                </a:lnTo>
                <a:lnTo>
                  <a:pt x="215773" y="410209"/>
                </a:lnTo>
                <a:lnTo>
                  <a:pt x="421004" y="129540"/>
                </a:lnTo>
                <a:close/>
              </a:path>
            </a:pathLst>
          </a:custGeom>
          <a:solidFill>
            <a:srgbClr val="0017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100" y="441781"/>
            <a:ext cx="8737600" cy="4229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18319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9450" y="1278000"/>
            <a:ext cx="8724900" cy="2919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23748" y="7078326"/>
            <a:ext cx="1510664" cy="2895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0017A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075"/>
              </a:lnSpc>
              <a:spcBef>
                <a:spcPts val="15"/>
              </a:spcBef>
            </a:pPr>
            <a:r>
              <a:rPr spc="-5" dirty="0"/>
              <a:t>Deutsche</a:t>
            </a:r>
            <a:r>
              <a:rPr spc="-50" dirty="0"/>
              <a:t> </a:t>
            </a:r>
            <a:r>
              <a:rPr spc="-5" dirty="0"/>
              <a:t>Bank</a:t>
            </a:r>
          </a:p>
          <a:p>
            <a:pPr marL="12700">
              <a:lnSpc>
                <a:spcPts val="1075"/>
              </a:lnSpc>
            </a:pPr>
            <a:r>
              <a:rPr spc="-5" dirty="0">
                <a:solidFill>
                  <a:srgbClr val="0092D0"/>
                </a:solidFill>
              </a:rPr>
              <a:t>Private </a:t>
            </a:r>
            <a:r>
              <a:rPr dirty="0">
                <a:solidFill>
                  <a:srgbClr val="0092D0"/>
                </a:solidFill>
              </a:rPr>
              <a:t>&amp; </a:t>
            </a:r>
            <a:r>
              <a:rPr spc="-5" dirty="0">
                <a:solidFill>
                  <a:srgbClr val="0092D0"/>
                </a:solidFill>
              </a:rPr>
              <a:t>Commercial</a:t>
            </a:r>
            <a:r>
              <a:rPr spc="-30" dirty="0">
                <a:solidFill>
                  <a:srgbClr val="0092D0"/>
                </a:solidFill>
              </a:rPr>
              <a:t> </a:t>
            </a:r>
            <a:r>
              <a:rPr spc="-5" dirty="0">
                <a:solidFill>
                  <a:srgbClr val="0092D0"/>
                </a:solidFill>
              </a:rPr>
              <a:t>Clients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57072"/>
            <a:ext cx="2319274" cy="3794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449561" y="7214267"/>
            <a:ext cx="114934" cy="153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  <p:sp>
        <p:nvSpPr>
          <p:cNvPr id="7" name="fc" descr="For internal use only"/>
          <p:cNvSpPr txBox="1"/>
          <p:nvPr userDrawn="1"/>
        </p:nvSpPr>
        <p:spPr>
          <a:xfrm>
            <a:off x="0" y="7395210"/>
            <a:ext cx="100838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850" b="0" i="0" u="none" baseline="0">
                <a:solidFill>
                  <a:srgbClr val="000000"/>
                </a:solidFill>
                <a:latin typeface="arial unicode ms" panose="020B0604020202020204" pitchFamily="34" charset="-128"/>
              </a:rPr>
              <a:t>For internal use only</a:t>
            </a:r>
          </a:p>
        </p:txBody>
      </p:sp>
      <p:sp>
        <p:nvSpPr>
          <p:cNvPr id="9" name="MSIPCMContentMarking" descr="{&quot;HashCode&quot;:1186694174,&quot;Placement&quot;:&quot;Footer&quot;,&quot;Top&quot;:576.843,&quot;Left&quot;:342.6611,&quot;SlideWidth&quot;:794,&quot;SlideHeight&quot;:597}">
            <a:extLst>
              <a:ext uri="{FF2B5EF4-FFF2-40B4-BE49-F238E27FC236}">
                <a16:creationId xmlns:a16="http://schemas.microsoft.com/office/drawing/2014/main" id="{BC819493-2B06-4BCC-847D-F807AF91B221}"/>
              </a:ext>
            </a:extLst>
          </p:cNvPr>
          <p:cNvSpPr txBox="1"/>
          <p:nvPr userDrawn="1"/>
        </p:nvSpPr>
        <p:spPr>
          <a:xfrm>
            <a:off x="4351796" y="7325906"/>
            <a:ext cx="1380209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 For internal use only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3027" y="476504"/>
            <a:ext cx="131762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" dirty="0">
                <a:solidFill>
                  <a:srgbClr val="0017A8"/>
                </a:solidFill>
                <a:latin typeface="Arial"/>
                <a:cs typeface="Arial"/>
              </a:rPr>
              <a:t>Deutsche</a:t>
            </a:r>
            <a:r>
              <a:rPr sz="1500" spc="-60" dirty="0">
                <a:solidFill>
                  <a:srgbClr val="0017A8"/>
                </a:solidFill>
                <a:latin typeface="Arial"/>
                <a:cs typeface="Arial"/>
              </a:rPr>
              <a:t> </a:t>
            </a:r>
            <a:r>
              <a:rPr sz="1500" spc="-5" dirty="0">
                <a:solidFill>
                  <a:srgbClr val="0017A8"/>
                </a:solidFill>
                <a:latin typeface="Arial"/>
                <a:cs typeface="Arial"/>
              </a:rPr>
              <a:t>Bank</a:t>
            </a:r>
            <a:endParaRPr sz="1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1402" y="2513202"/>
            <a:ext cx="5483098" cy="51892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FFFFFF"/>
                </a:solidFill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Complaint</a:t>
            </a:r>
            <a:r>
              <a:rPr sz="3200" spc="-280" dirty="0">
                <a:solidFill>
                  <a:srgbClr val="FFFFFF"/>
                </a:solidFill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 </a:t>
            </a:r>
            <a:r>
              <a:rPr sz="3200" dirty="0">
                <a:solidFill>
                  <a:srgbClr val="FFFFFF"/>
                </a:solidFill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Analysis</a:t>
            </a:r>
            <a:endParaRPr sz="3200" dirty="0">
              <a:latin typeface="Deutsche Bank Text" panose="020B0503020202030204" pitchFamily="34" charset="0"/>
              <a:ea typeface="Deutsche Bank Text" panose="020B0503020202030204" pitchFamily="34" charset="0"/>
              <a:cs typeface="Deutsche Bank Text" panose="020B0503020202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11402" y="3165093"/>
            <a:ext cx="5483098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FFFFFF"/>
                </a:solidFill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Period : April 20</a:t>
            </a:r>
            <a:r>
              <a:rPr lang="en-US" sz="2200" spc="-5" dirty="0">
                <a:solidFill>
                  <a:srgbClr val="FFFFFF"/>
                </a:solidFill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21</a:t>
            </a:r>
            <a:r>
              <a:rPr sz="2200" spc="-5" dirty="0">
                <a:solidFill>
                  <a:srgbClr val="FFFFFF"/>
                </a:solidFill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 to March</a:t>
            </a:r>
            <a:r>
              <a:rPr sz="2200" spc="-75" dirty="0">
                <a:solidFill>
                  <a:srgbClr val="FFFFFF"/>
                </a:solidFill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20</a:t>
            </a:r>
            <a:r>
              <a:rPr lang="en-US" sz="2200" spc="-5" dirty="0">
                <a:solidFill>
                  <a:srgbClr val="FFFFFF"/>
                </a:solidFill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22</a:t>
            </a:r>
            <a:endParaRPr sz="2200" dirty="0">
              <a:latin typeface="Deutsche Bank Text" panose="020B0503020202030204" pitchFamily="34" charset="0"/>
              <a:ea typeface="Deutsche Bank Text" panose="020B0503020202030204" pitchFamily="34" charset="0"/>
              <a:cs typeface="Deutsche Bank Text" panose="020B0503020202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0849" y="441781"/>
            <a:ext cx="4772051" cy="413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Complaints</a:t>
            </a:r>
            <a:r>
              <a:rPr spc="-55" dirty="0"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 </a:t>
            </a:r>
            <a:r>
              <a:rPr dirty="0"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Summary</a:t>
            </a:r>
          </a:p>
        </p:txBody>
      </p:sp>
      <p:sp>
        <p:nvSpPr>
          <p:cNvPr id="5" name="object 5"/>
          <p:cNvSpPr/>
          <p:nvPr/>
        </p:nvSpPr>
        <p:spPr>
          <a:xfrm>
            <a:off x="663575" y="1089024"/>
            <a:ext cx="8088630" cy="0"/>
          </a:xfrm>
          <a:custGeom>
            <a:avLst/>
            <a:gdLst/>
            <a:ahLst/>
            <a:cxnLst/>
            <a:rect l="l" t="t" r="r" b="b"/>
            <a:pathLst>
              <a:path w="8088630">
                <a:moveTo>
                  <a:pt x="0" y="0"/>
                </a:moveTo>
                <a:lnTo>
                  <a:pt x="808837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ts val="1075"/>
              </a:lnSpc>
              <a:spcBef>
                <a:spcPts val="15"/>
              </a:spcBef>
            </a:pPr>
            <a:r>
              <a:rPr spc="-5" dirty="0"/>
              <a:t>Deutsche</a:t>
            </a:r>
            <a:r>
              <a:rPr spc="-50" dirty="0"/>
              <a:t> </a:t>
            </a:r>
            <a:r>
              <a:rPr spc="-5" dirty="0"/>
              <a:t>Bank</a:t>
            </a:r>
          </a:p>
          <a:p>
            <a:pPr marL="12700">
              <a:lnSpc>
                <a:spcPts val="1075"/>
              </a:lnSpc>
            </a:pPr>
            <a:r>
              <a:rPr spc="-5" dirty="0">
                <a:solidFill>
                  <a:srgbClr val="0092D0"/>
                </a:solidFill>
              </a:rPr>
              <a:t>Private </a:t>
            </a:r>
            <a:r>
              <a:rPr dirty="0">
                <a:solidFill>
                  <a:srgbClr val="0092D0"/>
                </a:solidFill>
              </a:rPr>
              <a:t>&amp; </a:t>
            </a:r>
            <a:r>
              <a:rPr spc="-5" dirty="0">
                <a:solidFill>
                  <a:srgbClr val="0092D0"/>
                </a:solidFill>
              </a:rPr>
              <a:t>Commercial</a:t>
            </a:r>
            <a:r>
              <a:rPr spc="-30" dirty="0">
                <a:solidFill>
                  <a:srgbClr val="0092D0"/>
                </a:solidFill>
              </a:rPr>
              <a:t> </a:t>
            </a:r>
            <a:r>
              <a:rPr spc="-5" dirty="0">
                <a:solidFill>
                  <a:srgbClr val="0092D0"/>
                </a:solidFill>
              </a:rPr>
              <a:t>Clients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D6F81C-E79F-49D4-ABE1-9F2D96BF57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900" y="1649959"/>
            <a:ext cx="8088630" cy="404916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0849" y="441781"/>
            <a:ext cx="4772051" cy="413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Complaints</a:t>
            </a:r>
            <a:r>
              <a:rPr spc="-55" dirty="0"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 </a:t>
            </a:r>
            <a:r>
              <a:rPr dirty="0"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Summary</a:t>
            </a:r>
          </a:p>
        </p:txBody>
      </p:sp>
      <p:sp>
        <p:nvSpPr>
          <p:cNvPr id="5" name="object 5"/>
          <p:cNvSpPr/>
          <p:nvPr/>
        </p:nvSpPr>
        <p:spPr>
          <a:xfrm>
            <a:off x="663575" y="1089024"/>
            <a:ext cx="8088630" cy="0"/>
          </a:xfrm>
          <a:custGeom>
            <a:avLst/>
            <a:gdLst/>
            <a:ahLst/>
            <a:cxnLst/>
            <a:rect l="l" t="t" r="r" b="b"/>
            <a:pathLst>
              <a:path w="8088630">
                <a:moveTo>
                  <a:pt x="0" y="0"/>
                </a:moveTo>
                <a:lnTo>
                  <a:pt x="808837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ts val="1075"/>
              </a:lnSpc>
              <a:spcBef>
                <a:spcPts val="15"/>
              </a:spcBef>
            </a:pPr>
            <a:r>
              <a:rPr spc="-5" dirty="0"/>
              <a:t>Deutsche</a:t>
            </a:r>
            <a:r>
              <a:rPr spc="-50" dirty="0"/>
              <a:t> </a:t>
            </a:r>
            <a:r>
              <a:rPr spc="-5" dirty="0"/>
              <a:t>Bank</a:t>
            </a:r>
          </a:p>
          <a:p>
            <a:pPr marL="12700">
              <a:lnSpc>
                <a:spcPts val="1075"/>
              </a:lnSpc>
            </a:pPr>
            <a:r>
              <a:rPr spc="-5" dirty="0">
                <a:solidFill>
                  <a:srgbClr val="0092D0"/>
                </a:solidFill>
              </a:rPr>
              <a:t>Private </a:t>
            </a:r>
            <a:r>
              <a:rPr dirty="0">
                <a:solidFill>
                  <a:srgbClr val="0092D0"/>
                </a:solidFill>
              </a:rPr>
              <a:t>&amp; </a:t>
            </a:r>
            <a:r>
              <a:rPr spc="-5" dirty="0">
                <a:solidFill>
                  <a:srgbClr val="0092D0"/>
                </a:solidFill>
              </a:rPr>
              <a:t>Commercial</a:t>
            </a:r>
            <a:r>
              <a:rPr spc="-30" dirty="0">
                <a:solidFill>
                  <a:srgbClr val="0092D0"/>
                </a:solidFill>
              </a:rPr>
              <a:t> </a:t>
            </a:r>
            <a:r>
              <a:rPr spc="-5" dirty="0">
                <a:solidFill>
                  <a:srgbClr val="0092D0"/>
                </a:solidFill>
              </a:rPr>
              <a:t>Clients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4C4199-3C09-43A5-9D3C-3105412971DC}"/>
              </a:ext>
            </a:extLst>
          </p:cNvPr>
          <p:cNvSpPr txBox="1"/>
          <p:nvPr/>
        </p:nvSpPr>
        <p:spPr>
          <a:xfrm>
            <a:off x="689169" y="6308725"/>
            <a:ext cx="8315131" cy="530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950" b="0" i="0" u="none" strike="noStrike" baseline="0" dirty="0">
                <a:latin typeface="ArialMT"/>
              </a:rPr>
              <a:t>Letter of comfort</a:t>
            </a:r>
          </a:p>
          <a:p>
            <a:pPr algn="l"/>
            <a:r>
              <a:rPr lang="en-US" sz="950" b="0" i="0" u="none" strike="noStrike" baseline="0" dirty="0">
                <a:latin typeface="ArialMT"/>
              </a:rPr>
              <a:t>The Bank has not issued any letter of comfort during the year ended March 31, 2021 and March 31, 2020.</a:t>
            </a:r>
          </a:p>
          <a:p>
            <a:pPr algn="l"/>
            <a:r>
              <a:rPr lang="en-US" sz="950" b="0" i="0" u="none" strike="noStrike" baseline="0" dirty="0">
                <a:latin typeface="ArialMT"/>
              </a:rPr>
              <a:t>Provisioning Coverage Ratio as at 31 March 2021 is 68.87% (Previous year 55.75%)</a:t>
            </a:r>
            <a:endParaRPr lang="en-US" sz="95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4BB2618-E632-4A60-9576-5602B52AA0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058" y="1089024"/>
            <a:ext cx="8670558" cy="582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033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75</Words>
  <Application>Microsoft Office PowerPoint</Application>
  <PresentationFormat>Custom</PresentationFormat>
  <Paragraphs>16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Arial</vt:lpstr>
      <vt:lpstr>ArialMT</vt:lpstr>
      <vt:lpstr>Calibri</vt:lpstr>
      <vt:lpstr>Deutsche Bank Text</vt:lpstr>
      <vt:lpstr>Office Theme</vt:lpstr>
      <vt:lpstr>PowerPoint Presentation</vt:lpstr>
      <vt:lpstr>Complaints Summary</vt:lpstr>
      <vt:lpstr>Complaints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Deutsche Bank screenshow template</dc:title>
  <dc:creator>*</dc:creator>
  <cp:keywords>Public, For internal use only</cp:keywords>
  <cp:lastModifiedBy>Narottam Waghela</cp:lastModifiedBy>
  <cp:revision>17</cp:revision>
  <dcterms:created xsi:type="dcterms:W3CDTF">2019-03-25T10:12:33Z</dcterms:created>
  <dcterms:modified xsi:type="dcterms:W3CDTF">2022-07-12T06:27:09Z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2016-08-05T00:00:00Z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2019-03-25T00:00:00Z</vt:filetime>
  </property>
  <property fmtid="{D5CDD505-2E9C-101B-9397-08002B2CF9AE}" pid="5" name="TitusGUID">
    <vt:lpwstr>f98f75af-7fad-497d-8de6-9e2a882b6af9</vt:lpwstr>
  </property>
  <property fmtid="{D5CDD505-2E9C-101B-9397-08002B2CF9AE}" pid="6" name="aliashDocumentMarking">
    <vt:lpwstr>For internal use only</vt:lpwstr>
  </property>
  <property fmtid="{D5CDD505-2E9C-101B-9397-08002B2CF9AE}" pid="7" name="MSIP_Label_af1741f6-9e47-426e-a683-937c37d4ebc5_Enabled">
    <vt:lpwstr>true</vt:lpwstr>
  </property>
  <property fmtid="{D5CDD505-2E9C-101B-9397-08002B2CF9AE}" pid="8" name="MSIP_Label_af1741f6-9e47-426e-a683-937c37d4ebc5_SetDate">
    <vt:lpwstr>2022-07-12T06:27:09Z</vt:lpwstr>
  </property>
  <property fmtid="{D5CDD505-2E9C-101B-9397-08002B2CF9AE}" pid="9" name="MSIP_Label_af1741f6-9e47-426e-a683-937c37d4ebc5_Method">
    <vt:lpwstr>Standard</vt:lpwstr>
  </property>
  <property fmtid="{D5CDD505-2E9C-101B-9397-08002B2CF9AE}" pid="10" name="MSIP_Label_af1741f6-9e47-426e-a683-937c37d4ebc5_Name">
    <vt:lpwstr>af1741f6-9e47-426e-a683-937c37d4ebc5</vt:lpwstr>
  </property>
  <property fmtid="{D5CDD505-2E9C-101B-9397-08002B2CF9AE}" pid="11" name="MSIP_Label_af1741f6-9e47-426e-a683-937c37d4ebc5_SiteId">
    <vt:lpwstr>1e9b61e8-e590-4abc-b1af-24125e330d2a</vt:lpwstr>
  </property>
  <property fmtid="{D5CDD505-2E9C-101B-9397-08002B2CF9AE}" pid="12" name="MSIP_Label_af1741f6-9e47-426e-a683-937c37d4ebc5_ActionId">
    <vt:lpwstr>87d725fa-2b20-4a7a-8186-7943e66d9d89</vt:lpwstr>
  </property>
  <property fmtid="{D5CDD505-2E9C-101B-9397-08002B2CF9AE}" pid="13" name="MSIP_Label_af1741f6-9e47-426e-a683-937c37d4ebc5_ContentBits">
    <vt:lpwstr>3</vt:lpwstr>
  </property>
  <property fmtid="{D5CDD505-2E9C-101B-9397-08002B2CF9AE}" pid="14" name="db.comClassification">
    <vt:lpwstr>For internal use only</vt:lpwstr>
  </property>
</Properties>
</file>